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7" r:id="rId2"/>
    <p:sldId id="540" r:id="rId3"/>
    <p:sldId id="522" r:id="rId4"/>
    <p:sldId id="533" r:id="rId5"/>
    <p:sldId id="534" r:id="rId6"/>
    <p:sldId id="535" r:id="rId7"/>
    <p:sldId id="267" r:id="rId8"/>
    <p:sldId id="536" r:id="rId9"/>
    <p:sldId id="541" r:id="rId10"/>
    <p:sldId id="307" r:id="rId11"/>
    <p:sldId id="516" r:id="rId12"/>
    <p:sldId id="268" r:id="rId13"/>
    <p:sldId id="532" r:id="rId14"/>
    <p:sldId id="524" r:id="rId15"/>
    <p:sldId id="269" r:id="rId16"/>
    <p:sldId id="520" r:id="rId17"/>
    <p:sldId id="523" r:id="rId18"/>
    <p:sldId id="521" r:id="rId19"/>
    <p:sldId id="528" r:id="rId20"/>
    <p:sldId id="530" r:id="rId21"/>
    <p:sldId id="531" r:id="rId22"/>
    <p:sldId id="526" r:id="rId23"/>
    <p:sldId id="308" r:id="rId24"/>
    <p:sldId id="507" r:id="rId25"/>
    <p:sldId id="537" r:id="rId26"/>
    <p:sldId id="508" r:id="rId27"/>
    <p:sldId id="506" r:id="rId28"/>
    <p:sldId id="509" r:id="rId29"/>
    <p:sldId id="519" r:id="rId30"/>
    <p:sldId id="518" r:id="rId31"/>
    <p:sldId id="538" r:id="rId32"/>
    <p:sldId id="517" r:id="rId33"/>
    <p:sldId id="525" r:id="rId34"/>
    <p:sldId id="53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83"/>
    <p:restoredTop sz="92817"/>
  </p:normalViewPr>
  <p:slideViewPr>
    <p:cSldViewPr snapToGrid="0" snapToObjects="1">
      <p:cViewPr varScale="1">
        <p:scale>
          <a:sx n="114" d="100"/>
          <a:sy n="114" d="100"/>
        </p:scale>
        <p:origin x="6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D41FEB-EABE-7A4D-9DC8-0B06D1FA17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1FAE61-B899-1F4B-924E-0C75BA64DB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6FBAE8-9C09-304A-8572-E5D7A531DFEE}" type="datetimeFigureOut">
              <a:rPr lang="en-US" smtClean="0"/>
              <a:t>3/30/22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C37DC2-10B2-404A-B7D9-3A7B40146E6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530284-2155-8D4D-85CA-D830228413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D9DA0-38FA-7F46-8745-F7AC52ACB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32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svg>
</file>

<file path=ppt/media/image6.png>
</file>

<file path=ppt/media/image60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98534-9EE6-B644-A6D6-B7AC2C83E777}" type="datetimeFigureOut">
              <a:rPr lang="en-US" smtClean="0"/>
              <a:t>3/30/22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963F9-66F7-DC48-BA92-E6A028F3B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27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47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430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0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69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9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72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7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63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084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1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08FA6-DC2F-7748-B1B3-FA5FC0E93925}" type="datetimeFigureOut">
              <a:rPr lang="en-US" smtClean="0"/>
              <a:t>3/30/22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01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02 objective function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770EA-670F-4C4B-922C-8C3820D8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Consequences of </a:t>
            </a:r>
            <a:br>
              <a:rPr lang="en-US" dirty="0"/>
            </a:br>
            <a:r>
              <a:rPr lang="en-US" dirty="0"/>
              <a:t>sum-squared-error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A9413-44D0-FC42-9642-4A56445AA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8970" y="3272367"/>
            <a:ext cx="10515600" cy="3585633"/>
          </a:xfrm>
        </p:spPr>
        <p:txBody>
          <a:bodyPr/>
          <a:lstStyle/>
          <a:p>
            <a:r>
              <a:rPr lang="en-US" dirty="0"/>
              <a:t>Minimizing sum-squared error solves the problem of model + additive normally-distributed noise in y where </a:t>
            </a:r>
            <a:r>
              <a:rPr lang="en-US" b="1" dirty="0"/>
              <a:t>the noise level at each point is the same.  </a:t>
            </a:r>
          </a:p>
          <a:p>
            <a:r>
              <a:rPr lang="en-US" dirty="0"/>
              <a:t>This is often not reasonable; each point often should not get the same weight.      </a:t>
            </a:r>
            <a:r>
              <a:rPr lang="en-US" b="1" dirty="0"/>
              <a:t>Examples? </a:t>
            </a:r>
          </a:p>
          <a:p>
            <a:r>
              <a:rPr lang="en-US" dirty="0"/>
              <a:t>Weighted (per-datapoint) sums of sum-squared error relax this requirement if you have a theoretical (or empirical) reason to estimate them differently.  (Standard error of the mean, anyone?)</a:t>
            </a:r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4DCDB8E-ED09-0F43-9DD7-01ACE323C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530" y="-20884"/>
            <a:ext cx="7028055" cy="329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840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EFF3A-802E-2B4F-8F37-556437467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the objective function looks like (is proportional to) a log-probability function, optimizing it  looks a lot like maximum likelihood / maximum a posteriori estimation.</a:t>
            </a:r>
          </a:p>
          <a:p>
            <a:r>
              <a:rPr lang="en-US" dirty="0"/>
              <a:t>Sum squared errors.. are the log of additive normal error distributions</a:t>
            </a:r>
          </a:p>
          <a:p>
            <a:r>
              <a:rPr lang="en-US" dirty="0"/>
              <a:t>Certain regularization terms , like  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 err="1"/>
              <a:t>w</a:t>
            </a:r>
            <a:r>
              <a:rPr lang="en-US" dirty="0"/>
              <a:t>, solve the problem with as if the total probability distribution includes normal priors on the components of w.  (!!!)</a:t>
            </a:r>
          </a:p>
          <a:p>
            <a:r>
              <a:rPr lang="en-US" dirty="0"/>
              <a:t>Nice if it’s bounded below</a:t>
            </a:r>
          </a:p>
          <a:p>
            <a:r>
              <a:rPr lang="en-US" dirty="0"/>
              <a:t>Discontinuities are frowned upon.</a:t>
            </a:r>
          </a:p>
          <a:p>
            <a:pPr lvl="1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DA4617-E3FD-0E46-A214-A8503F883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sometimes implies probability</a:t>
            </a:r>
          </a:p>
        </p:txBody>
      </p:sp>
    </p:spTree>
    <p:extLst>
      <p:ext uri="{BB962C8B-B14F-4D97-AF65-F5344CB8AC3E}">
        <p14:creationId xmlns:p14="http://schemas.microsoft.com/office/powerpoint/2010/main" val="2981307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EFF3A-802E-2B4F-8F37-556437467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The choice of function here sets the balance between small errors and large errors.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Mean Squared Error / sum squared error   “L2 loss function” </a:t>
            </a:r>
          </a:p>
          <a:p>
            <a:pPr lvl="1"/>
            <a:r>
              <a:rPr lang="en-US" dirty="0"/>
              <a:t>penalizes large errors much more than small ones</a:t>
            </a:r>
          </a:p>
          <a:p>
            <a:r>
              <a:rPr lang="en-US" dirty="0"/>
              <a:t>Mean absolute error                    “L1 loss function”  </a:t>
            </a:r>
          </a:p>
          <a:p>
            <a:pPr lvl="1"/>
            <a:r>
              <a:rPr lang="en-US" dirty="0"/>
              <a:t>discontinuous derivative;  derivative does not vanish anywhere; all the points pull on the fit whether above or below the fit.</a:t>
            </a:r>
          </a:p>
          <a:p>
            <a:r>
              <a:rPr lang="en-US" dirty="0"/>
              <a:t>Constraints on parameters, parameter domain…</a:t>
            </a:r>
          </a:p>
          <a:p>
            <a:r>
              <a:rPr lang="en-US" dirty="0"/>
              <a:t>Cross entropy or expected – log (p)</a:t>
            </a:r>
          </a:p>
          <a:p>
            <a:pPr lvl="1"/>
            <a:r>
              <a:rPr lang="en-US" dirty="0"/>
              <a:t>Useful for completely blind density fitting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DA4617-E3FD-0E46-A214-A8503F883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 options : choices</a:t>
            </a:r>
          </a:p>
        </p:txBody>
      </p:sp>
    </p:spTree>
    <p:extLst>
      <p:ext uri="{BB962C8B-B14F-4D97-AF65-F5344CB8AC3E}">
        <p14:creationId xmlns:p14="http://schemas.microsoft.com/office/powerpoint/2010/main" val="3693384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FD36C-35FE-D343-8084-327723EF6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FC62BD-6AC2-9B48-9FBC-748101469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8525"/>
            <a:ext cx="9083062" cy="59594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E572E09-C07D-884B-A0FF-881BF187C94C}"/>
              </a:ext>
            </a:extLst>
          </p:cNvPr>
          <p:cNvSpPr/>
          <p:nvPr/>
        </p:nvSpPr>
        <p:spPr>
          <a:xfrm>
            <a:off x="9253775" y="1690688"/>
            <a:ext cx="27181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Discontinuities in the slope</a:t>
            </a:r>
          </a:p>
          <a:p>
            <a:r>
              <a:rPr lang="en-US" dirty="0"/>
              <a:t>of mean absolute error</a:t>
            </a:r>
          </a:p>
          <a:p>
            <a:r>
              <a:rPr lang="en-US" dirty="0"/>
              <a:t>are hard on optimization.</a:t>
            </a:r>
          </a:p>
        </p:txBody>
      </p:sp>
    </p:spTree>
    <p:extLst>
      <p:ext uri="{BB962C8B-B14F-4D97-AF65-F5344CB8AC3E}">
        <p14:creationId xmlns:p14="http://schemas.microsoft.com/office/powerpoint/2010/main" val="1899669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DF5B8-F7D4-1F4C-AE04-01C813BBD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 L2 and L1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92DD3-DDC3-7340-9814-B2FF25666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L2 in the residuals gives the same solution as optimizing additive normally distributed errors.  </a:t>
            </a:r>
          </a:p>
          <a:p>
            <a:endParaRPr lang="en-US" dirty="0"/>
          </a:p>
          <a:p>
            <a:r>
              <a:rPr lang="en-US" dirty="0"/>
              <a:t>L1 in the residuals give the same solution as optimizing Laplace-distributed errors.  </a:t>
            </a:r>
          </a:p>
          <a:p>
            <a:endParaRPr lang="en-US" dirty="0"/>
          </a:p>
          <a:p>
            <a:r>
              <a:rPr lang="en-US" dirty="0"/>
              <a:t>But we can add terms to the loss function that don’t correspond to probability distributions.. these will steer the solution around..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319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646D8-D389-F541-8B9A-DED556497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 for categorical data: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4BBA7-1FA2-3146-A189-2C25AC4C6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39023" cy="4351338"/>
          </a:xfrm>
        </p:spPr>
        <p:txBody>
          <a:bodyPr/>
          <a:lstStyle/>
          <a:p>
            <a:r>
              <a:rPr lang="en-US" dirty="0"/>
              <a:t>“Accuracy”  -- number of correct assignments on the test set </a:t>
            </a:r>
          </a:p>
          <a:p>
            <a:r>
              <a:rPr lang="en-US" dirty="0"/>
              <a:t>Makes sense to assign penalties to each wrong answer.  They can be all the same or they can be different.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EDC22-FB28-D241-986F-EFD1FAB61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289" y="1349424"/>
            <a:ext cx="7038556" cy="527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47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3F0EC-C1D0-4448-8F76-79F831B6D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51E990-4D3B-694A-9DDD-D220E5644D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1959" y="1825624"/>
                <a:ext cx="11820041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unknown state of nature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(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ωj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|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and action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the risk associated with action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baseline="-2500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 weighted sum of the loss function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i="1" baseline="-2500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over all the possible states of nature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(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ωj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|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| </a:t>
                </a:r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  <m:r>
                              <a:rPr lang="en-US" b="0" i="1" baseline="-2500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b="0" i="1" baseline="-2500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(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ωj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| </m:t>
                    </m:r>
                    <m:r>
                      <m:rPr>
                        <m:nor/>
                      </m:rPr>
                      <a: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)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means I need to define a loss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i="1" baseline="-2500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i="1" baseline="-2500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for every element of the confusion matrix. 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51E990-4D3B-694A-9DDD-D220E5644D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1959" y="1825624"/>
                <a:ext cx="11820041" cy="5032375"/>
              </a:xfrm>
              <a:blipFill>
                <a:blip r:embed="rId2"/>
                <a:stretch>
                  <a:fillRect l="-1073" t="-20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4501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E8C09-01B7-0142-97F8-2774FAC28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on the loss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B9F50E-241C-064A-8A9F-E4089BE240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/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Perhaps a different value for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gorilla |  human ) than for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dog |  cat ) for general-purpose images? 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first glance, this looks like a place that we could fit our preferences for the balance between type-I and type-II errors.  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no action | unexpected pedestrian walking in front of car )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 take action so extreme it may cause injury | unexpected pedestrian walking in front of car )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9B9F50E-241C-064A-8A9F-E4089BE240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1086" t="-2015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7420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90A0E-81FB-8D43-AAB0-2D10DE52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Zero-one 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55DA2E-5299-F44B-A3BC-5B70181824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15897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The simplest loss function, called the zero-one loss function, is just zero for all of the correct decisions and one for all of the incorrect decisions.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=1 −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This counts the number of errors.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55DA2E-5299-F44B-A3BC-5B70181824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158970"/>
              </a:xfrm>
              <a:blipFill>
                <a:blip r:embed="rId2"/>
                <a:stretch>
                  <a:fillRect l="-1206" t="-4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A2B296-6A9A-0645-BE34-A9D77AF6C854}"/>
                  </a:ext>
                </a:extLst>
              </p:cNvPr>
              <p:cNvSpPr txBox="1"/>
              <p:nvPr/>
            </p:nvSpPr>
            <p:spPr>
              <a:xfrm>
                <a:off x="4588727" y="4795465"/>
                <a:ext cx="6116444" cy="14164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    =     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mr>
                      <m:m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mr>
                      <m:m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</m:m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DA2B296-6A9A-0645-BE34-A9D77AF6C8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8727" y="4795465"/>
                <a:ext cx="6116444" cy="1416413"/>
              </a:xfrm>
              <a:prstGeom prst="rect">
                <a:avLst/>
              </a:prstGeom>
              <a:blipFill>
                <a:blip r:embed="rId3"/>
                <a:stretch>
                  <a:fillRect l="-2282" b="-70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6294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C1311-0A22-8F48-AA44-67FE815AB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about the domains?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77516-1492-0A4E-B2AB-601CA44D4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When estimating probabilities (like mixing ratios) some parameters naturally live in the parameter space of the Bernoulli (or multinomial / categorical distribution)</a:t>
            </a:r>
          </a:p>
          <a:p>
            <a:r>
              <a:rPr lang="en-US" dirty="0"/>
              <a:t>That is to say, there are a lot of useful parameters out there that are between 0 and 1.</a:t>
            </a:r>
          </a:p>
          <a:p>
            <a:r>
              <a:rPr lang="en-US" dirty="0"/>
              <a:t>How do we search a space without running out of the domain?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Loss ( min( max(0, x ), 1) )   is not a good choice.</a:t>
            </a:r>
          </a:p>
          <a:p>
            <a:pPr marL="0" indent="0">
              <a:buNone/>
            </a:pPr>
            <a:r>
              <a:rPr lang="en-US" dirty="0" err="1"/>
              <a:t>Loss</a:t>
            </a:r>
            <a:r>
              <a:rPr lang="en-US" baseline="-25000" dirty="0" err="1"/>
              <a:t>CONSTRAINED</a:t>
            </a:r>
            <a:r>
              <a:rPr lang="en-US" dirty="0"/>
              <a:t> =  Loss + HUGE ( x&gt; 1) + HUGE ( x &lt; 0)</a:t>
            </a:r>
          </a:p>
          <a:p>
            <a:pPr marL="0" indent="0">
              <a:buNone/>
            </a:pPr>
            <a:r>
              <a:rPr lang="en-US" dirty="0"/>
              <a:t>also not a good choice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58359-BDBB-874D-B9A6-8BF90CB9A2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09" t="22370"/>
          <a:stretch/>
        </p:blipFill>
        <p:spPr>
          <a:xfrm>
            <a:off x="8247529" y="4385530"/>
            <a:ext cx="3741644" cy="247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9FFDC-0AA6-7648-9543-E088F192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Office hours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B5967-6A24-8A4E-B961-A7949AF0A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Wednesday 2pm (</a:t>
            </a:r>
            <a:r>
              <a:rPr lang="en-US" dirty="0" err="1"/>
              <a:t>Jiacheng</a:t>
            </a:r>
            <a:r>
              <a:rPr lang="en-US" dirty="0"/>
              <a:t>, zoom)</a:t>
            </a:r>
          </a:p>
          <a:p>
            <a:r>
              <a:rPr lang="en-US" dirty="0"/>
              <a:t>Thursday, 2pm (Sherry, zoom)</a:t>
            </a:r>
          </a:p>
          <a:p>
            <a:r>
              <a:rPr lang="en-US" dirty="0"/>
              <a:t>Friday 2pm (WT, </a:t>
            </a:r>
            <a:r>
              <a:rPr lang="en-US" dirty="0" err="1"/>
              <a:t>Crerar</a:t>
            </a:r>
            <a:r>
              <a:rPr lang="en-US" dirty="0"/>
              <a:t> ) 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213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C3547-E6E6-1A43-81C2-372B79DF2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Softplus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C4DD3D-02D4-354F-8519-35F6074C5F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91953" y="1623221"/>
                <a:ext cx="6508376" cy="742389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𝑠𝑜𝑓𝑡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𝑝𝑙𝑢𝑠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1+</m:t>
                              </m:r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C4DD3D-02D4-354F-8519-35F6074C5F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91953" y="1623221"/>
                <a:ext cx="6508376" cy="742389"/>
              </a:xfrm>
              <a:blipFill>
                <a:blip r:embed="rId2"/>
                <a:stretch>
                  <a:fillRect t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D563F484-060D-504B-BEB9-37F41228A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9648" y="2492188"/>
            <a:ext cx="6670581" cy="45559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EA8B93-EA60-7E4A-843F-6E36A68DB588}"/>
              </a:ext>
            </a:extLst>
          </p:cNvPr>
          <p:cNvSpPr txBox="1">
            <a:spLocks/>
          </p:cNvSpPr>
          <p:nvPr/>
        </p:nvSpPr>
        <p:spPr>
          <a:xfrm>
            <a:off x="7158318" y="3073218"/>
            <a:ext cx="4195482" cy="1112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gentler form of max(0, x) </a:t>
            </a:r>
          </a:p>
        </p:txBody>
      </p:sp>
    </p:spTree>
    <p:extLst>
      <p:ext uri="{BB962C8B-B14F-4D97-AF65-F5344CB8AC3E}">
        <p14:creationId xmlns:p14="http://schemas.microsoft.com/office/powerpoint/2010/main" val="2703937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70710-A898-4441-81F5-7132B5ECE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Sigmoid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D73D6E-1A3A-9245-9700-CEECD2E5F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10811"/>
            <a:ext cx="6364941" cy="43471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C02C1FFE-6BD5-1A43-98EA-4A274E901C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715435" y="1319493"/>
                <a:ext cx="7028330" cy="119131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𝑖𝑔𝑚𝑜𝑖𝑑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func>
                            </m:den>
                          </m:f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C02C1FFE-6BD5-1A43-98EA-4A274E901C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715435" y="1319493"/>
                <a:ext cx="7028330" cy="119131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216A-69C9-A94E-A584-F032A3CC679F}"/>
              </a:ext>
            </a:extLst>
          </p:cNvPr>
          <p:cNvSpPr txBox="1">
            <a:spLocks/>
          </p:cNvSpPr>
          <p:nvPr/>
        </p:nvSpPr>
        <p:spPr>
          <a:xfrm>
            <a:off x="7158318" y="3073218"/>
            <a:ext cx="4195482" cy="1112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continuous mapping from </a:t>
            </a:r>
            <a:r>
              <a:rPr lang="en-US" dirty="0" err="1"/>
              <a:t>ℝ</a:t>
            </a:r>
            <a:r>
              <a:rPr lang="en-US" dirty="0"/>
              <a:t>  to (0,1)  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96CE45B-4122-7845-90EC-7FB097AB00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33415" y="4099312"/>
            <a:ext cx="2336800" cy="2540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06E1EF5-DB07-974A-A491-803700A9C898}"/>
              </a:ext>
            </a:extLst>
          </p:cNvPr>
          <p:cNvSpPr/>
          <p:nvPr/>
        </p:nvSpPr>
        <p:spPr>
          <a:xfrm>
            <a:off x="7564443" y="5184646"/>
            <a:ext cx="5741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ℝ</a:t>
            </a:r>
            <a:r>
              <a:rPr lang="en-US" sz="2800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42361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82105-D393-434F-BB11-D272735C3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Softmax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D554ED-B94E-7240-A147-EA28A50BCAF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0317" y="1880767"/>
                <a:ext cx="6656294" cy="309646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𝑠𝑜𝑓𝑡𝑚𝑎𝑥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𝑠𝑜𝑓𝑡𝑚𝑎𝑥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D554ED-B94E-7240-A147-EA28A50BCA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0317" y="1880767"/>
                <a:ext cx="6656294" cy="3096465"/>
              </a:xfrm>
              <a:blipFill>
                <a:blip r:embed="rId2"/>
                <a:stretch>
                  <a:fillRect t="-2869" b="-508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70031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1F2B-A96B-224B-9642-1C120FF12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437" y="0"/>
            <a:ext cx="5931492" cy="6411169"/>
          </a:xfrm>
        </p:spPr>
        <p:txBody>
          <a:bodyPr>
            <a:normAutofit/>
          </a:bodyPr>
          <a:lstStyle/>
          <a:p>
            <a:r>
              <a:rPr lang="en-US" dirty="0"/>
              <a:t>In favorable cases, we can use Bayes’ theorem to estimate our parameters.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 less favorable cases, we can do a randomized search for possible parameter values.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5E2FD-6343-9441-9A49-74A33BB5D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71" y="365124"/>
            <a:ext cx="4265723" cy="604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1449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111" y="44249"/>
            <a:ext cx="8902700" cy="10445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Bayesian inference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9615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Event A:  unknown state of nature</a:t>
            </a:r>
          </a:p>
          <a:p>
            <a:r>
              <a:rPr lang="en-US" sz="4400" dirty="0"/>
              <a:t>Event C:  experiment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P(C|A) P(A) / P(C)</a:t>
            </a:r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8226244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111" y="44249"/>
            <a:ext cx="8902700" cy="10445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Bayesian inference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9615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Event A:  unknown state of nature</a:t>
            </a:r>
          </a:p>
          <a:p>
            <a:r>
              <a:rPr lang="en-US" sz="4400" dirty="0"/>
              <a:t>Event C:  experiment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P(C|A) P(A) / P(C)</a:t>
            </a:r>
          </a:p>
          <a:p>
            <a:endParaRPr lang="en-US" sz="44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A21616F-3AC8-124C-B569-4C6CEEA9894E}"/>
              </a:ext>
            </a:extLst>
          </p:cNvPr>
          <p:cNvSpPr txBox="1">
            <a:spLocks/>
          </p:cNvSpPr>
          <p:nvPr/>
        </p:nvSpPr>
        <p:spPr>
          <a:xfrm>
            <a:off x="390111" y="5522910"/>
            <a:ext cx="6211648" cy="1044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/>
              <a:t>“Numerical </a:t>
            </a:r>
            <a:r>
              <a:rPr lang="en-US" dirty="0" err="1"/>
              <a:t>decisionmaking</a:t>
            </a:r>
            <a:r>
              <a:rPr lang="en-US" dirty="0"/>
              <a:t> for grownups”</a:t>
            </a:r>
          </a:p>
        </p:txBody>
      </p:sp>
    </p:spTree>
    <p:extLst>
      <p:ext uri="{BB962C8B-B14F-4D97-AF65-F5344CB8AC3E}">
        <p14:creationId xmlns:p14="http://schemas.microsoft.com/office/powerpoint/2010/main" val="1657924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9615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Event A:  am I infected?</a:t>
            </a:r>
          </a:p>
          <a:p>
            <a:r>
              <a:rPr lang="en-US" sz="4400" dirty="0"/>
              <a:t>Event C:  experiment  (test result)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P(C|A) P(A) / P(C)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A2CD91-0193-C847-988B-88EB869502D2}"/>
              </a:ext>
            </a:extLst>
          </p:cNvPr>
          <p:cNvSpPr txBox="1"/>
          <p:nvPr/>
        </p:nvSpPr>
        <p:spPr>
          <a:xfrm>
            <a:off x="483135" y="3941186"/>
            <a:ext cx="22565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thing</a:t>
            </a:r>
          </a:p>
          <a:p>
            <a:r>
              <a:rPr lang="en-US" sz="2800" dirty="0"/>
              <a:t>I want to </a:t>
            </a:r>
          </a:p>
          <a:p>
            <a:r>
              <a:rPr lang="en-US" sz="2800" dirty="0"/>
              <a:t>know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B42078-3633-8344-98A2-C504F9894EBB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E037CDD-79C0-FA4E-B071-9CD429F7EA72}"/>
              </a:ext>
            </a:extLst>
          </p:cNvPr>
          <p:cNvSpPr txBox="1"/>
          <p:nvPr/>
        </p:nvSpPr>
        <p:spPr>
          <a:xfrm>
            <a:off x="3320235" y="3906698"/>
            <a:ext cx="20440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thing</a:t>
            </a:r>
          </a:p>
          <a:p>
            <a:r>
              <a:rPr lang="en-US" sz="2800" dirty="0"/>
              <a:t>the FDA wants</a:t>
            </a:r>
          </a:p>
          <a:p>
            <a:r>
              <a:rPr lang="en-US" sz="2800" dirty="0"/>
              <a:t>know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2006336-CE59-374D-9244-BD2C558BD3CD}"/>
              </a:ext>
            </a:extLst>
          </p:cNvPr>
          <p:cNvCxnSpPr>
            <a:cxnSpLocks/>
          </p:cNvCxnSpPr>
          <p:nvPr/>
        </p:nvCxnSpPr>
        <p:spPr>
          <a:xfrm flipV="1">
            <a:off x="3956333" y="3288937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8868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9615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Event A:  unknown state of nature</a:t>
            </a:r>
          </a:p>
          <a:p>
            <a:r>
              <a:rPr lang="en-US" sz="4400" dirty="0">
                <a:solidFill>
                  <a:srgbClr val="00B050"/>
                </a:solidFill>
              </a:rPr>
              <a:t>Event C:  experiment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</a:t>
            </a:r>
            <a:r>
              <a:rPr lang="en-US" sz="4400" dirty="0">
                <a:solidFill>
                  <a:srgbClr val="7030A0"/>
                </a:solidFill>
              </a:rPr>
              <a:t>P(C|A) </a:t>
            </a:r>
            <a:r>
              <a:rPr lang="en-US" sz="4400" dirty="0">
                <a:solidFill>
                  <a:srgbClr val="C00000"/>
                </a:solidFill>
              </a:rPr>
              <a:t>P(A) </a:t>
            </a:r>
            <a:r>
              <a:rPr lang="en-US" sz="4400" dirty="0"/>
              <a:t>/ </a:t>
            </a:r>
            <a:r>
              <a:rPr lang="en-US" sz="4400" dirty="0">
                <a:solidFill>
                  <a:srgbClr val="00B050"/>
                </a:solidFill>
              </a:rPr>
              <a:t>P(C)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518834" y="4195154"/>
            <a:ext cx="22565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Life’s persistent</a:t>
            </a:r>
          </a:p>
          <a:p>
            <a:r>
              <a:rPr lang="en-US" sz="2800" dirty="0"/>
              <a:t>question </a:t>
            </a:r>
          </a:p>
          <a:p>
            <a:endParaRPr lang="en-US" sz="28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2448389" y="4145013"/>
            <a:ext cx="189827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Term that</a:t>
            </a:r>
          </a:p>
          <a:p>
            <a:r>
              <a:rPr lang="en-US" sz="2800" dirty="0"/>
              <a:t>depends on</a:t>
            </a:r>
          </a:p>
          <a:p>
            <a:r>
              <a:rPr lang="en-US" sz="2800" dirty="0"/>
              <a:t>experiment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3632948" y="3288937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4416966" y="4122713"/>
            <a:ext cx="177369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Term with</a:t>
            </a:r>
          </a:p>
          <a:p>
            <a:r>
              <a:rPr lang="en-US" sz="2800" dirty="0"/>
              <a:t>knowledge</a:t>
            </a:r>
          </a:p>
          <a:p>
            <a:r>
              <a:rPr lang="en-US" sz="2800" dirty="0"/>
              <a:t>and bias </a:t>
            </a:r>
          </a:p>
          <a:p>
            <a:r>
              <a:rPr lang="en-US" sz="2800" dirty="0"/>
              <a:t>about A</a:t>
            </a:r>
          </a:p>
          <a:p>
            <a:endParaRPr lang="en-US" sz="2800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5119764" y="3342234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F8FE51-7CFC-8E41-9314-064D77E27F77}"/>
              </a:ext>
            </a:extLst>
          </p:cNvPr>
          <p:cNvSpPr txBox="1"/>
          <p:nvPr/>
        </p:nvSpPr>
        <p:spPr>
          <a:xfrm>
            <a:off x="6176087" y="4145012"/>
            <a:ext cx="17521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Probability</a:t>
            </a:r>
          </a:p>
          <a:p>
            <a:r>
              <a:rPr lang="en-US" sz="2800" dirty="0"/>
              <a:t>for event that is no longer uncertain</a:t>
            </a:r>
          </a:p>
          <a:p>
            <a:r>
              <a:rPr lang="en-US" sz="2800" i="1" dirty="0"/>
              <a:t>evidence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D6DF5D-66D0-ED4A-85C7-B47287110229}"/>
              </a:ext>
            </a:extLst>
          </p:cNvPr>
          <p:cNvCxnSpPr>
            <a:cxnSpLocks/>
          </p:cNvCxnSpPr>
          <p:nvPr/>
        </p:nvCxnSpPr>
        <p:spPr>
          <a:xfrm flipH="1" flipV="1">
            <a:off x="6611366" y="3342234"/>
            <a:ext cx="152161" cy="702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4572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668324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Event A:  value of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Event C: 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P(A | C )  = </a:t>
            </a:r>
            <a:r>
              <a:rPr lang="en-US" sz="4400" dirty="0">
                <a:solidFill>
                  <a:srgbClr val="7030A0"/>
                </a:solidFill>
              </a:rPr>
              <a:t>P(C|A) </a:t>
            </a:r>
            <a:r>
              <a:rPr lang="en-US" sz="4400" dirty="0">
                <a:solidFill>
                  <a:srgbClr val="C00000"/>
                </a:solidFill>
              </a:rPr>
              <a:t>P(A) </a:t>
            </a:r>
            <a:r>
              <a:rPr lang="en-US" sz="4400" dirty="0"/>
              <a:t>/ </a:t>
            </a:r>
            <a:r>
              <a:rPr lang="en-US" sz="4400" dirty="0">
                <a:solidFill>
                  <a:srgbClr val="00B050"/>
                </a:solidFill>
              </a:rPr>
              <a:t>P(C)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287703" y="4113189"/>
            <a:ext cx="22565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Desired</a:t>
            </a:r>
          </a:p>
          <a:p>
            <a:r>
              <a:rPr lang="en-US" sz="2800" dirty="0"/>
              <a:t>distribution/</a:t>
            </a:r>
          </a:p>
          <a:p>
            <a:r>
              <a:rPr lang="en-US" sz="2800" dirty="0"/>
              <a:t>parameter value</a:t>
            </a:r>
          </a:p>
          <a:p>
            <a:endParaRPr lang="en-US" sz="2800" dirty="0"/>
          </a:p>
          <a:p>
            <a:r>
              <a:rPr lang="en-US" sz="2800" dirty="0"/>
              <a:t>posterior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2448389" y="4145013"/>
            <a:ext cx="164500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This is the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3632948" y="3288937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4284017" y="4124426"/>
            <a:ext cx="221419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 </a:t>
            </a:r>
          </a:p>
          <a:p>
            <a:r>
              <a:rPr lang="en-US" sz="2800" dirty="0"/>
              <a:t>distribution</a:t>
            </a:r>
          </a:p>
          <a:p>
            <a:r>
              <a:rPr lang="en-US" sz="2800" dirty="0"/>
              <a:t>for parameter</a:t>
            </a:r>
          </a:p>
          <a:p>
            <a:endParaRPr lang="en-US" sz="2800" i="1" dirty="0"/>
          </a:p>
          <a:p>
            <a:endParaRPr lang="en-US" sz="2800" i="1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5119764" y="3342234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F8FE51-7CFC-8E41-9314-064D77E27F77}"/>
              </a:ext>
            </a:extLst>
          </p:cNvPr>
          <p:cNvSpPr txBox="1"/>
          <p:nvPr/>
        </p:nvSpPr>
        <p:spPr>
          <a:xfrm>
            <a:off x="6432082" y="4113189"/>
            <a:ext cx="17521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Doesn’t </a:t>
            </a:r>
          </a:p>
          <a:p>
            <a:r>
              <a:rPr lang="en-US" sz="2800" dirty="0"/>
              <a:t>matter for</a:t>
            </a:r>
          </a:p>
          <a:p>
            <a:r>
              <a:rPr lang="en-US" sz="2800" dirty="0"/>
              <a:t>us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evidence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D6DF5D-66D0-ED4A-85C7-B47287110229}"/>
              </a:ext>
            </a:extLst>
          </p:cNvPr>
          <p:cNvCxnSpPr>
            <a:cxnSpLocks/>
          </p:cNvCxnSpPr>
          <p:nvPr/>
        </p:nvCxnSpPr>
        <p:spPr>
          <a:xfrm flipH="1" flipV="1">
            <a:off x="6611366" y="3342234"/>
            <a:ext cx="152161" cy="702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1341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Why do we take logs?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269935" y="1108076"/>
            <a:ext cx="980539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Mathematical convenience; turns multiplication into addition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Dynamic range; floating points only store 15 digits (Anyone tried to calculate 500 Choose 498 on a calculator?)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Numerical precision: probabilities in high-dimensional space run into underflow problems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log-transform is monotonic, </a:t>
            </a:r>
          </a:p>
          <a:p>
            <a:r>
              <a:rPr lang="en-US" sz="2800" dirty="0"/>
              <a:t>      so the location of the optimum  </a:t>
            </a:r>
          </a:p>
          <a:p>
            <a:r>
              <a:rPr lang="en-US" sz="2800" dirty="0"/>
              <a:t>      is unperturbed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DC69D-C792-EF45-81DC-736076078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429000"/>
            <a:ext cx="429256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453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FDE51-D42A-F445-8AB2-51413D0D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71C0EB-7500-AC4C-998D-0DB92E661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2295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B27B78-3458-F34A-BA09-CA6ECA861B21}"/>
              </a:ext>
            </a:extLst>
          </p:cNvPr>
          <p:cNvSpPr/>
          <p:nvPr/>
        </p:nvSpPr>
        <p:spPr>
          <a:xfrm>
            <a:off x="5080000" y="6488668"/>
            <a:ext cx="711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www.npr.org</a:t>
            </a:r>
            <a:r>
              <a:rPr lang="en-US" dirty="0"/>
              <a:t>/2022/03/27/1088140809/fake-</a:t>
            </a:r>
            <a:r>
              <a:rPr lang="en-US" dirty="0" err="1"/>
              <a:t>linkedin</a:t>
            </a:r>
            <a:r>
              <a:rPr lang="en-US" dirty="0"/>
              <a:t>-profiles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40A80E-091C-EC41-A970-95F647FEA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468" y="2321996"/>
            <a:ext cx="3635822" cy="4351338"/>
          </a:xfrm>
        </p:spPr>
        <p:txBody>
          <a:bodyPr/>
          <a:lstStyle/>
          <a:p>
            <a:pPr marL="457200" lvl="1" indent="0">
              <a:buNone/>
            </a:pPr>
            <a:r>
              <a:rPr lang="en-US" dirty="0"/>
              <a:t>Caught in the wild!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And for the noble, purpose allowing salespeople to send spam with fewer constraints!</a:t>
            </a:r>
          </a:p>
        </p:txBody>
      </p:sp>
    </p:spTree>
    <p:extLst>
      <p:ext uri="{BB962C8B-B14F-4D97-AF65-F5344CB8AC3E}">
        <p14:creationId xmlns:p14="http://schemas.microsoft.com/office/powerpoint/2010/main" val="20665182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70035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Event A:  unknown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Event C: 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1071318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log P(A | C )  = </a:t>
            </a:r>
            <a:r>
              <a:rPr lang="en-US" sz="4400" dirty="0">
                <a:solidFill>
                  <a:srgbClr val="7030A0"/>
                </a:solidFill>
              </a:rPr>
              <a:t>log P(C|A) + </a:t>
            </a:r>
            <a:r>
              <a:rPr lang="en-US" sz="4400" dirty="0">
                <a:solidFill>
                  <a:srgbClr val="FF0000"/>
                </a:solidFill>
              </a:rPr>
              <a:t>log P</a:t>
            </a:r>
            <a:r>
              <a:rPr lang="en-US" sz="4400" dirty="0">
                <a:solidFill>
                  <a:srgbClr val="C00000"/>
                </a:solidFill>
              </a:rPr>
              <a:t>(A) </a:t>
            </a:r>
            <a:r>
              <a:rPr lang="en-US" sz="4400" dirty="0">
                <a:solidFill>
                  <a:srgbClr val="00B050"/>
                </a:solidFill>
              </a:rPr>
              <a:t>– log  P(C)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269936" y="4217645"/>
            <a:ext cx="22565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Desired</a:t>
            </a:r>
          </a:p>
          <a:p>
            <a:r>
              <a:rPr lang="en-US" sz="2800" dirty="0"/>
              <a:t>parameter distribution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4007161" y="4116843"/>
            <a:ext cx="222176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likelihood</a:t>
            </a:r>
            <a:endParaRPr lang="en-US" sz="2800" baseline="-25000" dirty="0"/>
          </a:p>
          <a:p>
            <a:endParaRPr lang="en-US" sz="2800" dirty="0"/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4902948" y="3429000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6788816" y="4169749"/>
            <a:ext cx="274594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 distribution</a:t>
            </a:r>
          </a:p>
          <a:p>
            <a:r>
              <a:rPr lang="en-US" sz="2800" dirty="0"/>
              <a:t>on the parameter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7710564" y="3273438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F8FE51-7CFC-8E41-9314-064D77E27F77}"/>
              </a:ext>
            </a:extLst>
          </p:cNvPr>
          <p:cNvSpPr txBox="1"/>
          <p:nvPr/>
        </p:nvSpPr>
        <p:spPr>
          <a:xfrm>
            <a:off x="9975961" y="4122713"/>
            <a:ext cx="20220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depends only on the data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evidence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D6DF5D-66D0-ED4A-85C7-B47287110229}"/>
              </a:ext>
            </a:extLst>
          </p:cNvPr>
          <p:cNvCxnSpPr>
            <a:cxnSpLocks/>
          </p:cNvCxnSpPr>
          <p:nvPr/>
        </p:nvCxnSpPr>
        <p:spPr>
          <a:xfrm flipH="1" flipV="1">
            <a:off x="10396085" y="3240321"/>
            <a:ext cx="152161" cy="702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2C4CBCF1-C4EE-0941-8DD3-FD42A697A3BC}"/>
              </a:ext>
            </a:extLst>
          </p:cNvPr>
          <p:cNvSpPr/>
          <p:nvPr/>
        </p:nvSpPr>
        <p:spPr>
          <a:xfrm>
            <a:off x="4118711" y="6292334"/>
            <a:ext cx="13783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likelihood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D81864-0DB7-0547-95F9-83E72888326F}"/>
              </a:ext>
            </a:extLst>
          </p:cNvPr>
          <p:cNvSpPr/>
          <p:nvPr/>
        </p:nvSpPr>
        <p:spPr>
          <a:xfrm>
            <a:off x="628404" y="6292334"/>
            <a:ext cx="13063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posterior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117622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63501"/>
            <a:ext cx="8902700" cy="1044575"/>
          </a:xfrm>
        </p:spPr>
        <p:txBody>
          <a:bodyPr/>
          <a:lstStyle/>
          <a:p>
            <a:pPr>
              <a:defRPr/>
            </a:pPr>
            <a:r>
              <a:rPr lang="en-US" dirty="0"/>
              <a:t>Bayesian inference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4F6814-DC68-1D49-BA50-9E6D6473DA53}"/>
              </a:ext>
            </a:extLst>
          </p:cNvPr>
          <p:cNvSpPr/>
          <p:nvPr/>
        </p:nvSpPr>
        <p:spPr>
          <a:xfrm>
            <a:off x="7972425" y="3143250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6D36E9-B3F3-5A4B-B7D9-2F5618316707}"/>
              </a:ext>
            </a:extLst>
          </p:cNvPr>
          <p:cNvSpPr/>
          <p:nvPr/>
        </p:nvSpPr>
        <p:spPr>
          <a:xfrm>
            <a:off x="9575007" y="3143249"/>
            <a:ext cx="2500312" cy="248602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8099B-6620-8041-8A97-D2AE220BCDCD}"/>
              </a:ext>
            </a:extLst>
          </p:cNvPr>
          <p:cNvSpPr txBox="1"/>
          <p:nvPr/>
        </p:nvSpPr>
        <p:spPr>
          <a:xfrm>
            <a:off x="10818087" y="3996505"/>
            <a:ext cx="490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264909-0EFB-E843-BA2D-AB046039A9AA}"/>
              </a:ext>
            </a:extLst>
          </p:cNvPr>
          <p:cNvSpPr txBox="1"/>
          <p:nvPr/>
        </p:nvSpPr>
        <p:spPr>
          <a:xfrm>
            <a:off x="8529553" y="4060528"/>
            <a:ext cx="5116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C00000"/>
                </a:solidFill>
              </a:rPr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2217D-4B0E-7C48-9BC2-6F37C154158A}"/>
              </a:ext>
            </a:extLst>
          </p:cNvPr>
          <p:cNvSpPr/>
          <p:nvPr/>
        </p:nvSpPr>
        <p:spPr>
          <a:xfrm>
            <a:off x="9444892" y="5921154"/>
            <a:ext cx="1027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/>
              <a:t>A</a:t>
            </a:r>
            <a:r>
              <a:rPr lang="en-US" sz="3600" dirty="0"/>
              <a:t>∩</a:t>
            </a:r>
            <a:r>
              <a:rPr lang="en-US" sz="3600" i="1" dirty="0"/>
              <a:t>C</a:t>
            </a:r>
            <a:endParaRPr lang="en-US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08E6F6-89DB-124E-85E4-541F93EA771A}"/>
              </a:ext>
            </a:extLst>
          </p:cNvPr>
          <p:cNvCxnSpPr>
            <a:cxnSpLocks/>
          </p:cNvCxnSpPr>
          <p:nvPr/>
        </p:nvCxnSpPr>
        <p:spPr>
          <a:xfrm flipV="1">
            <a:off x="10072803" y="4814639"/>
            <a:ext cx="21570" cy="960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D4F89A-C611-5C47-A94F-B2EFF7A06A0C}"/>
              </a:ext>
            </a:extLst>
          </p:cNvPr>
          <p:cNvSpPr txBox="1"/>
          <p:nvPr/>
        </p:nvSpPr>
        <p:spPr>
          <a:xfrm>
            <a:off x="3696816" y="843555"/>
            <a:ext cx="525490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:  value of parameter</a:t>
            </a:r>
          </a:p>
          <a:p>
            <a:r>
              <a:rPr lang="en-US" sz="4400" dirty="0">
                <a:solidFill>
                  <a:srgbClr val="00B050"/>
                </a:solidFill>
              </a:rPr>
              <a:t>Y: 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6281-5D93-A34D-AAC3-AB9B8C1363F4}"/>
              </a:ext>
            </a:extLst>
          </p:cNvPr>
          <p:cNvSpPr txBox="1"/>
          <p:nvPr/>
        </p:nvSpPr>
        <p:spPr>
          <a:xfrm>
            <a:off x="390111" y="2517046"/>
            <a:ext cx="67810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P( </a:t>
            </a:r>
            <a:r>
              <a:rPr lang="en-US" sz="4400" dirty="0" err="1"/>
              <a:t>θ</a:t>
            </a:r>
            <a:r>
              <a:rPr lang="en-US" sz="4400" dirty="0"/>
              <a:t> | Y )  = </a:t>
            </a:r>
            <a:r>
              <a:rPr lang="en-US" sz="4400" dirty="0">
                <a:solidFill>
                  <a:srgbClr val="7030A0"/>
                </a:solidFill>
              </a:rPr>
              <a:t>P(</a:t>
            </a:r>
            <a:r>
              <a:rPr lang="en-US" sz="4400" dirty="0" err="1">
                <a:solidFill>
                  <a:srgbClr val="7030A0"/>
                </a:solidFill>
              </a:rPr>
              <a:t>Y|θ</a:t>
            </a:r>
            <a:r>
              <a:rPr lang="en-US" sz="4400" dirty="0">
                <a:solidFill>
                  <a:srgbClr val="7030A0"/>
                </a:solidFill>
              </a:rPr>
              <a:t>) </a:t>
            </a:r>
            <a:r>
              <a:rPr lang="en-US" sz="4400" dirty="0">
                <a:solidFill>
                  <a:srgbClr val="C00000"/>
                </a:solidFill>
              </a:rPr>
              <a:t>P(</a:t>
            </a:r>
            <a:r>
              <a:rPr lang="en-US" sz="4400" dirty="0" err="1">
                <a:solidFill>
                  <a:srgbClr val="C00000"/>
                </a:solidFill>
              </a:rPr>
              <a:t>θ</a:t>
            </a:r>
            <a:r>
              <a:rPr lang="en-US" sz="4400" dirty="0">
                <a:solidFill>
                  <a:srgbClr val="C00000"/>
                </a:solidFill>
              </a:rPr>
              <a:t>) </a:t>
            </a:r>
            <a:r>
              <a:rPr lang="en-US" sz="4400" dirty="0"/>
              <a:t>/ </a:t>
            </a:r>
            <a:r>
              <a:rPr lang="en-US" sz="4400" dirty="0">
                <a:solidFill>
                  <a:srgbClr val="00B050"/>
                </a:solidFill>
              </a:rPr>
              <a:t>P(Y)</a:t>
            </a:r>
          </a:p>
          <a:p>
            <a:endParaRPr lang="en-US" sz="4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0A43B-1669-9444-8243-CE8FDA56B656}"/>
              </a:ext>
            </a:extLst>
          </p:cNvPr>
          <p:cNvSpPr txBox="1"/>
          <p:nvPr/>
        </p:nvSpPr>
        <p:spPr>
          <a:xfrm>
            <a:off x="339601" y="3770329"/>
            <a:ext cx="22565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Distribution</a:t>
            </a:r>
          </a:p>
          <a:p>
            <a:r>
              <a:rPr lang="en-US" sz="2800" dirty="0"/>
              <a:t>to help me </a:t>
            </a:r>
          </a:p>
          <a:p>
            <a:r>
              <a:rPr lang="en-US" sz="2800" dirty="0"/>
              <a:t>find the </a:t>
            </a:r>
          </a:p>
          <a:p>
            <a:r>
              <a:rPr lang="en-US" sz="2800" dirty="0"/>
              <a:t>parameter value</a:t>
            </a:r>
          </a:p>
          <a:p>
            <a:endParaRPr lang="en-US" sz="2800" dirty="0"/>
          </a:p>
          <a:p>
            <a:r>
              <a:rPr lang="en-US" sz="2800" dirty="0"/>
              <a:t>posterior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0D4D44-3153-674F-91A4-0E47A1742F1C}"/>
              </a:ext>
            </a:extLst>
          </p:cNvPr>
          <p:cNvCxnSpPr>
            <a:cxnSpLocks/>
          </p:cNvCxnSpPr>
          <p:nvPr/>
        </p:nvCxnSpPr>
        <p:spPr>
          <a:xfrm flipV="1">
            <a:off x="1361054" y="3342234"/>
            <a:ext cx="0" cy="514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2CCC5B-5543-3C42-8BBA-8D4386851098}"/>
              </a:ext>
            </a:extLst>
          </p:cNvPr>
          <p:cNvSpPr txBox="1"/>
          <p:nvPr/>
        </p:nvSpPr>
        <p:spPr>
          <a:xfrm>
            <a:off x="2444870" y="3759178"/>
            <a:ext cx="164500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This is the</a:t>
            </a:r>
          </a:p>
          <a:p>
            <a:r>
              <a:rPr lang="en-US" sz="2800" dirty="0"/>
              <a:t>likelihood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  <a:p>
            <a:r>
              <a:rPr lang="en-US" sz="2800" i="1" dirty="0"/>
              <a:t>likelihood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5BD1B-6C6F-664B-9C92-6C0287DFFBB7}"/>
              </a:ext>
            </a:extLst>
          </p:cNvPr>
          <p:cNvCxnSpPr>
            <a:cxnSpLocks/>
          </p:cNvCxnSpPr>
          <p:nvPr/>
        </p:nvCxnSpPr>
        <p:spPr>
          <a:xfrm flipV="1">
            <a:off x="3632948" y="3288937"/>
            <a:ext cx="0" cy="567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A2BB552-4127-694D-9A71-4B70206BB7B7}"/>
              </a:ext>
            </a:extLst>
          </p:cNvPr>
          <p:cNvSpPr txBox="1"/>
          <p:nvPr/>
        </p:nvSpPr>
        <p:spPr>
          <a:xfrm>
            <a:off x="4283068" y="4145013"/>
            <a:ext cx="221419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 </a:t>
            </a:r>
          </a:p>
          <a:p>
            <a:r>
              <a:rPr lang="en-US" sz="2800" dirty="0"/>
              <a:t>distribution</a:t>
            </a:r>
          </a:p>
          <a:p>
            <a:r>
              <a:rPr lang="en-US" sz="2800" dirty="0"/>
              <a:t>for parameter</a:t>
            </a:r>
          </a:p>
          <a:p>
            <a:endParaRPr lang="en-US" sz="2800" i="1" dirty="0"/>
          </a:p>
          <a:p>
            <a:endParaRPr lang="en-US" sz="2800" i="1" dirty="0"/>
          </a:p>
          <a:p>
            <a:r>
              <a:rPr lang="en-US" sz="2800" i="1" dirty="0"/>
              <a:t>prior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9195802-A5DC-BB4D-A546-C7DABC115BCF}"/>
              </a:ext>
            </a:extLst>
          </p:cNvPr>
          <p:cNvCxnSpPr>
            <a:cxnSpLocks/>
          </p:cNvCxnSpPr>
          <p:nvPr/>
        </p:nvCxnSpPr>
        <p:spPr>
          <a:xfrm flipH="1" flipV="1">
            <a:off x="5119764" y="3342234"/>
            <a:ext cx="84912" cy="5989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F8FE51-7CFC-8E41-9314-064D77E27F77}"/>
              </a:ext>
            </a:extLst>
          </p:cNvPr>
          <p:cNvSpPr txBox="1"/>
          <p:nvPr/>
        </p:nvSpPr>
        <p:spPr>
          <a:xfrm>
            <a:off x="6432082" y="4113189"/>
            <a:ext cx="17521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Doesn’t </a:t>
            </a:r>
          </a:p>
          <a:p>
            <a:r>
              <a:rPr lang="en-US" sz="2800" dirty="0"/>
              <a:t>matter for</a:t>
            </a:r>
          </a:p>
          <a:p>
            <a:r>
              <a:rPr lang="en-US" sz="2800" dirty="0"/>
              <a:t>us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i="1" dirty="0"/>
              <a:t>evidence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D6DF5D-66D0-ED4A-85C7-B47287110229}"/>
              </a:ext>
            </a:extLst>
          </p:cNvPr>
          <p:cNvCxnSpPr>
            <a:cxnSpLocks/>
          </p:cNvCxnSpPr>
          <p:nvPr/>
        </p:nvCxnSpPr>
        <p:spPr>
          <a:xfrm flipH="1" flipV="1">
            <a:off x="6611366" y="3342234"/>
            <a:ext cx="152161" cy="702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157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A7959-61C1-D240-8240-1177EAD4D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Where does the prior come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1E424-6E30-CA43-AF99-E138CFAFF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5532437"/>
          </a:xfrm>
        </p:spPr>
        <p:txBody>
          <a:bodyPr>
            <a:normAutofit/>
          </a:bodyPr>
          <a:lstStyle/>
          <a:p>
            <a:r>
              <a:rPr lang="en-US" dirty="0"/>
              <a:t>In some cases, there will be a correspondence between our objective function and the solution to a Bayesian inference problem.</a:t>
            </a:r>
          </a:p>
          <a:p>
            <a:r>
              <a:rPr lang="en-US" dirty="0"/>
              <a:t>If we were doing this the other way, taking inference as our approach to problem-solving, we would choose prior distributions either from</a:t>
            </a:r>
          </a:p>
          <a:p>
            <a:pPr lvl="1"/>
            <a:r>
              <a:rPr lang="en-US" dirty="0"/>
              <a:t>Prior research into the values of the parameters (common in physical sciences)</a:t>
            </a:r>
          </a:p>
          <a:p>
            <a:pPr lvl="1"/>
            <a:r>
              <a:rPr lang="en-US" dirty="0"/>
              <a:t>Symmetries of the problem (geometry) that makes certain classes of solution equivalent to certain other classes of solution.</a:t>
            </a:r>
          </a:p>
          <a:p>
            <a:r>
              <a:rPr lang="en-US" dirty="0"/>
              <a:t>Some of these priors don’t have finite integrals… “improper priors” usually the likelihood forces the product to converge; if it doesn’t, we have to take the limit of a ratio of divergent integrals.</a:t>
            </a:r>
          </a:p>
          <a:p>
            <a:r>
              <a:rPr lang="en-US" dirty="0"/>
              <a:t>Sometimes, the priors are chosen because they are easy to calculate</a:t>
            </a:r>
          </a:p>
          <a:p>
            <a:pPr marL="0" indent="0">
              <a:buNone/>
            </a:pPr>
            <a:r>
              <a:rPr lang="en-US" dirty="0"/>
              <a:t>(good and bad)</a:t>
            </a:r>
          </a:p>
        </p:txBody>
      </p:sp>
    </p:spTree>
    <p:extLst>
      <p:ext uri="{BB962C8B-B14F-4D97-AF65-F5344CB8AC3E}">
        <p14:creationId xmlns:p14="http://schemas.microsoft.com/office/powerpoint/2010/main" val="32860280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293EA-CBDC-DF48-AD45-E320E82F4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7D4D2E-095B-B647-81F4-1E5F061AD6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US" dirty="0"/>
                  <a:t>Location parameters (translational invariance) suggest uniform or “flat” priors.  (Super easy !  just add dx !)</a:t>
                </a:r>
              </a:p>
              <a:p>
                <a:r>
                  <a:rPr lang="en-US" dirty="0"/>
                  <a:t>Scale parameters that act by multiplication suggest priors proportional 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den>
                    </m:f>
                  </m:oMath>
                </a14:m>
                <a:r>
                  <a:rPr lang="en-US" dirty="0"/>
                  <a:t>.  (But wait, doesn’t that diverge?  Yes.  About homework 1 question 2…)  </a:t>
                </a:r>
              </a:p>
              <a:p>
                <a:r>
                  <a:rPr lang="en-US" dirty="0"/>
                  <a:t>Problems with rotational symmetry suggest priors for, for instance slope parameters, with uniform arctangents.</a:t>
                </a:r>
              </a:p>
              <a:p>
                <a:r>
                  <a:rPr lang="en-US" dirty="0"/>
                  <a:t>Some problems (related to sampling) have prior distributions that are closely connected to the sampling process; these priors have the same form (but with different parameters) as the posteriors.  These are called </a:t>
                </a:r>
                <a:r>
                  <a:rPr lang="en-US" b="1" dirty="0"/>
                  <a:t>conjugate priors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7D4D2E-095B-B647-81F4-1E5F061AD6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 r="-1086" b="-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30460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293EA-CBDC-DF48-AD45-E320E82F4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guidelines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D4D2E-095B-B647-81F4-1E5F061AD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particular tools are required (python, R, </a:t>
            </a:r>
            <a:r>
              <a:rPr lang="en-US" dirty="0" err="1"/>
              <a:t>javascript</a:t>
            </a:r>
            <a:r>
              <a:rPr lang="en-US" dirty="0"/>
              <a:t>..) but we’re better able to help you in python and R.</a:t>
            </a:r>
            <a:endParaRPr lang="en-US" b="1" dirty="0"/>
          </a:p>
          <a:p>
            <a:r>
              <a:rPr lang="en-US" dirty="0"/>
              <a:t>Graphs are expected to a medium-high standard.  Labels, units  everywhere where needed.  Caption-like explanations of graphs preferred.</a:t>
            </a:r>
          </a:p>
          <a:p>
            <a:r>
              <a:rPr lang="en-US" dirty="0"/>
              <a:t>Upload PDFs of answers to Canvas.  Separately upload code (to a low standard) that you used to solve the homework.  We probably won’t look at the code.</a:t>
            </a:r>
          </a:p>
          <a:p>
            <a:r>
              <a:rPr lang="en-US" dirty="0"/>
              <a:t>HW1, problem 2 needs to be revised to confidence bounds for the magical detector with sensitivity everywhere from x=0 to x=infinity.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962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Fairy dust picture of optimization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2" y="1856722"/>
            <a:ext cx="12192000" cy="547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520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Fairy dust picture of optimization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2" y="1856722"/>
            <a:ext cx="12192000" cy="54753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74480" y="4124718"/>
            <a:ext cx="572291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74480" y="5374467"/>
            <a:ext cx="81947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4798880" y="2448318"/>
            <a:ext cx="572291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10099347" y="1690688"/>
            <a:ext cx="1254453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622E43E-48E4-DD4F-B4AE-1618CA71BE96}"/>
                  </a:ext>
                </a:extLst>
              </p:cNvPr>
              <p:cNvSpPr/>
              <p:nvPr/>
            </p:nvSpPr>
            <p:spPr>
              <a:xfrm>
                <a:off x="7687046" y="3274320"/>
                <a:ext cx="1969036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622E43E-48E4-DD4F-B4AE-1618CA71BE9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87046" y="3274320"/>
                <a:ext cx="1969036" cy="724494"/>
              </a:xfrm>
              <a:prstGeom prst="rect">
                <a:avLst/>
              </a:prstGeom>
              <a:blipFill>
                <a:blip r:embed="rId4"/>
                <a:stretch>
                  <a:fillRect t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83AF3542-7093-2044-B8F6-796769761F8E}"/>
              </a:ext>
            </a:extLst>
          </p:cNvPr>
          <p:cNvSpPr/>
          <p:nvPr/>
        </p:nvSpPr>
        <p:spPr>
          <a:xfrm>
            <a:off x="7542080" y="3998814"/>
            <a:ext cx="698671" cy="370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US" sz="4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00362A9-1C34-1940-9516-35E12C55C792}"/>
                  </a:ext>
                </a:extLst>
              </p:cNvPr>
              <p:cNvSpPr/>
              <p:nvPr/>
            </p:nvSpPr>
            <p:spPr>
              <a:xfrm>
                <a:off x="10313891" y="5426085"/>
                <a:ext cx="1405321" cy="5347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en-US" sz="2800" dirty="0"/>
                  <a:t>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- Y)</a:t>
                </a:r>
              </a:p>
            </p:txBody>
          </p:sp>
        </mc:Choice>
        <mc:Fallback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00362A9-1C34-1940-9516-35E12C55C7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3891" y="5426085"/>
                <a:ext cx="1405321" cy="534762"/>
              </a:xfrm>
              <a:prstGeom prst="rect">
                <a:avLst/>
              </a:prstGeom>
              <a:blipFill>
                <a:blip r:embed="rId5"/>
                <a:stretch>
                  <a:fillRect l="-9009" t="-13953" r="-8108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3159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Argmin</a:t>
            </a:r>
            <a:r>
              <a:rPr lang="en-US" dirty="0"/>
              <a:t> symmetries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2" y="3891776"/>
            <a:ext cx="7660556" cy="344032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571779" y="5106655"/>
            <a:ext cx="587948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571779" y="5972105"/>
            <a:ext cx="49729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3080624" y="4127625"/>
            <a:ext cx="34729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6257531" y="3537833"/>
            <a:ext cx="16540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/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  <a:blipFill>
                <a:blip r:embed="rId4"/>
                <a:stretch>
                  <a:fillRect l="-1382" t="-9259" r="-2304" b="-3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8CFA631-825E-364F-B2CF-ADFD4BC1F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8946" y="1561021"/>
            <a:ext cx="4283897" cy="39536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metafunction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some symmetries:</a:t>
            </a: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L+c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same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argmin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L</a:t>
            </a: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same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argmin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L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abs(L), L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1/2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argmin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log(L) has the same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argmin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L isn’t outside its domain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/>
              <p:nvPr/>
            </p:nvSpPr>
            <p:spPr>
              <a:xfrm>
                <a:off x="4909334" y="4736104"/>
                <a:ext cx="1104775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9334" y="4736104"/>
                <a:ext cx="1104775" cy="724494"/>
              </a:xfrm>
              <a:prstGeom prst="rect">
                <a:avLst/>
              </a:prstGeom>
              <a:blipFill>
                <a:blip r:embed="rId5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611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D19EC-BFE9-384D-80F1-44169B12A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“Regression” = prediction of values   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9AA787C1-8A6A-EA45-8D94-53ECB1350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1811"/>
            <a:ext cx="6897189" cy="511999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1570889-47D0-DF4C-AF83-8122A6801E25}"/>
                  </a:ext>
                </a:extLst>
              </p:cNvPr>
              <p:cNvSpPr txBox="1"/>
              <p:nvPr/>
            </p:nvSpPr>
            <p:spPr>
              <a:xfrm>
                <a:off x="6736080" y="1115706"/>
                <a:ext cx="4778829" cy="5095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3600" dirty="0">
                  <a:latin typeface="Times" pitchFamily="2" charset="0"/>
                </a:endParaRP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Summed squared error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SSE = </a:t>
                </a:r>
                <a:r>
                  <a:rPr lang="el-GR" sz="3200" dirty="0">
                    <a:latin typeface="Times" pitchFamily="2" charset="0"/>
                  </a:rPr>
                  <a:t>Σ</a:t>
                </a:r>
                <a:r>
                  <a:rPr lang="en-US" sz="3200" dirty="0">
                    <a:latin typeface="Times" pitchFamily="2" charset="0"/>
                  </a:rPr>
                  <a:t> </a:t>
                </a:r>
                <a:r>
                  <a:rPr lang="en-US" sz="3200" dirty="0"/>
                  <a:t>(</a:t>
                </a:r>
                <a:r>
                  <a:rPr lang="cy-GB" sz="3200" dirty="0">
                    <a:latin typeface="Times" pitchFamily="2" charset="0"/>
                  </a:rPr>
                  <a:t>ŷ</a:t>
                </a:r>
                <a:r>
                  <a:rPr lang="cy-GB" sz="3200" baseline="-25000" dirty="0">
                    <a:latin typeface="Times" pitchFamily="2" charset="0"/>
                  </a:rPr>
                  <a:t>i</a:t>
                </a:r>
                <a:r>
                  <a:rPr lang="cy-GB" sz="3200" dirty="0">
                    <a:latin typeface="Times" pitchFamily="2" charset="0"/>
                  </a:rPr>
                  <a:t> - y</a:t>
                </a:r>
                <a:r>
                  <a:rPr lang="cy-GB" sz="3200" baseline="-25000" dirty="0">
                    <a:latin typeface="Times" pitchFamily="2" charset="0"/>
                  </a:rPr>
                  <a:t>i</a:t>
                </a:r>
                <a:r>
                  <a:rPr lang="en-US" sz="3200" dirty="0">
                    <a:latin typeface="Times" pitchFamily="2" charset="0"/>
                  </a:rPr>
                  <a:t> )</a:t>
                </a:r>
                <a:r>
                  <a:rPr lang="en-US" sz="3200" baseline="30000" dirty="0">
                    <a:latin typeface="Times" pitchFamily="2" charset="0"/>
                  </a:rPr>
                  <a:t>2</a:t>
                </a:r>
              </a:p>
              <a:p>
                <a:pPr algn="ctr"/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r>
                  <a:rPr lang="en-US" sz="4800" baseline="30000" dirty="0">
                    <a:latin typeface="Times" pitchFamily="2" charset="0"/>
                  </a:rPr>
                  <a:t>Root mean square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RMS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l-GR" sz="3200" dirty="0">
                                <a:latin typeface="Times" pitchFamily="2" charset="0"/>
                              </a:rPr>
                              <m:t>Σ</m:t>
                            </m:r>
                            <m:r>
                              <m:rPr>
                                <m:nor/>
                              </m:rPr>
                              <a:rPr lang="en-US" sz="3200" dirty="0"/>
                              <m:t> (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ŷ</m:t>
                            </m:r>
                            <m:r>
                              <m:rPr>
                                <m:nor/>
                              </m:rPr>
                              <a:rPr lang="cy-GB" sz="3200" baseline="-25000" dirty="0">
                                <a:latin typeface="Times" pitchFamily="2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 − </m:t>
                            </m:r>
                            <m:r>
                              <m:rPr>
                                <m:nor/>
                              </m:rPr>
                              <a:rPr lang="cy-GB" sz="3200" dirty="0">
                                <a:latin typeface="Times" pitchFamily="2" charset="0"/>
                              </a:rPr>
                              <m:t>yi</m:t>
                            </m:r>
                            <m:r>
                              <m:rPr>
                                <m:nor/>
                              </m:rPr>
                              <a:rPr lang="en-US" sz="3200" dirty="0">
                                <a:latin typeface="Times" pitchFamily="2" charset="0"/>
                              </a:rPr>
                              <m:t> )</m:t>
                            </m:r>
                            <m:r>
                              <m:rPr>
                                <m:nor/>
                              </m:rPr>
                              <a:rPr lang="en-US" sz="3200" baseline="30000" dirty="0">
                                <a:latin typeface="Times" pitchFamily="2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r>
                  <a:rPr lang="en-US" sz="4800" baseline="30000" dirty="0">
                    <a:latin typeface="Times" pitchFamily="2" charset="0"/>
                  </a:rPr>
                  <a:t>Summed absolute error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SAE = </a:t>
                </a:r>
                <a:r>
                  <a:rPr lang="el-GR" sz="3200" dirty="0">
                    <a:latin typeface="Times" pitchFamily="2" charset="0"/>
                  </a:rPr>
                  <a:t>Σ</a:t>
                </a:r>
                <a:r>
                  <a:rPr lang="en-US" sz="3200" dirty="0"/>
                  <a:t> |</a:t>
                </a:r>
                <a:r>
                  <a:rPr lang="cy-GB" sz="3200" dirty="0">
                    <a:latin typeface="Times" pitchFamily="2" charset="0"/>
                  </a:rPr>
                  <a:t>ŷ</a:t>
                </a:r>
                <a:r>
                  <a:rPr lang="cy-GB" sz="3200" baseline="-25000" dirty="0">
                    <a:latin typeface="Times" pitchFamily="2" charset="0"/>
                  </a:rPr>
                  <a:t>i</a:t>
                </a:r>
                <a:r>
                  <a:rPr lang="cy-GB" sz="3200" dirty="0">
                    <a:latin typeface="Times" pitchFamily="2" charset="0"/>
                  </a:rPr>
                  <a:t> - y</a:t>
                </a:r>
                <a:r>
                  <a:rPr lang="cy-GB" sz="3200" baseline="-25000" dirty="0">
                    <a:latin typeface="Times" pitchFamily="2" charset="0"/>
                  </a:rPr>
                  <a:t>i</a:t>
                </a:r>
                <a:r>
                  <a:rPr lang="en-US" sz="3200" dirty="0">
                    <a:latin typeface="Times" pitchFamily="2" charset="0"/>
                  </a:rPr>
                  <a:t> </a:t>
                </a:r>
                <a:r>
                  <a:rPr lang="en-US" sz="3200" dirty="0"/>
                  <a:t>|</a:t>
                </a:r>
                <a:endParaRPr lang="en-US" sz="3200" baseline="30000" dirty="0">
                  <a:latin typeface="Times" pitchFamily="2" charset="0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1570889-47D0-DF4C-AF83-8122A6801E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6080" y="1115706"/>
                <a:ext cx="4778829" cy="5095562"/>
              </a:xfrm>
              <a:prstGeom prst="rect">
                <a:avLst/>
              </a:prstGeom>
              <a:blipFill>
                <a:blip r:embed="rId3"/>
                <a:stretch>
                  <a:fillRect b="-29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7844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D19EC-BFE9-384D-80F1-44169B12A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“Regression” = prediction of values   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9AA787C1-8A6A-EA45-8D94-53ECB1350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1811"/>
            <a:ext cx="6897189" cy="5119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570889-47D0-DF4C-AF83-8122A6801E25}"/>
              </a:ext>
            </a:extLst>
          </p:cNvPr>
          <p:cNvSpPr txBox="1"/>
          <p:nvPr/>
        </p:nvSpPr>
        <p:spPr>
          <a:xfrm>
            <a:off x="6736080" y="1115706"/>
            <a:ext cx="477882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latin typeface="Times" pitchFamily="2" charset="0"/>
            </a:endParaRPr>
          </a:p>
          <a:p>
            <a:pPr algn="ctr"/>
            <a:r>
              <a:rPr lang="en-US" sz="3200" dirty="0">
                <a:latin typeface="Times" pitchFamily="2" charset="0"/>
              </a:rPr>
              <a:t>Summed squared error</a:t>
            </a:r>
          </a:p>
          <a:p>
            <a:pPr algn="ctr"/>
            <a:r>
              <a:rPr lang="en-US" sz="3200" dirty="0">
                <a:latin typeface="Times" pitchFamily="2" charset="0"/>
              </a:rPr>
              <a:t>SSE = </a:t>
            </a:r>
            <a:r>
              <a:rPr lang="el-GR" sz="3200" dirty="0">
                <a:latin typeface="Times" pitchFamily="2" charset="0"/>
              </a:rPr>
              <a:t>Σ</a:t>
            </a:r>
            <a:r>
              <a:rPr lang="en-US" sz="3200" dirty="0">
                <a:latin typeface="Times" pitchFamily="2" charset="0"/>
              </a:rPr>
              <a:t> </a:t>
            </a:r>
            <a:r>
              <a:rPr lang="en-US" sz="3200" dirty="0"/>
              <a:t>(</a:t>
            </a:r>
            <a:r>
              <a:rPr lang="cy-GB" sz="3200" dirty="0">
                <a:latin typeface="Times" pitchFamily="2" charset="0"/>
              </a:rPr>
              <a:t>ŷ</a:t>
            </a:r>
            <a:r>
              <a:rPr lang="cy-GB" sz="3200" baseline="-25000" dirty="0">
                <a:latin typeface="Times" pitchFamily="2" charset="0"/>
              </a:rPr>
              <a:t>i</a:t>
            </a:r>
            <a:r>
              <a:rPr lang="cy-GB" sz="3200" dirty="0">
                <a:latin typeface="Times" pitchFamily="2" charset="0"/>
              </a:rPr>
              <a:t> - y</a:t>
            </a:r>
            <a:r>
              <a:rPr lang="cy-GB" sz="3200" baseline="-25000" dirty="0">
                <a:latin typeface="Times" pitchFamily="2" charset="0"/>
              </a:rPr>
              <a:t>i</a:t>
            </a:r>
            <a:r>
              <a:rPr lang="en-US" sz="3200" dirty="0">
                <a:latin typeface="Times" pitchFamily="2" charset="0"/>
              </a:rPr>
              <a:t> )</a:t>
            </a:r>
            <a:r>
              <a:rPr lang="en-US" sz="3200" baseline="30000" dirty="0">
                <a:latin typeface="Times" pitchFamily="2" charset="0"/>
              </a:rPr>
              <a:t>2</a:t>
            </a:r>
          </a:p>
          <a:p>
            <a:pPr algn="ctr"/>
            <a:endParaRPr lang="en-US" sz="4800" baseline="30000" dirty="0">
              <a:latin typeface="Times" pitchFamily="2" charset="0"/>
            </a:endParaRPr>
          </a:p>
          <a:p>
            <a:pPr algn="ctr"/>
            <a:endParaRPr lang="en-US" sz="4800" baseline="30000" dirty="0">
              <a:latin typeface="Times" pitchFamily="2" charset="0"/>
            </a:endParaRPr>
          </a:p>
          <a:p>
            <a:pPr algn="ctr"/>
            <a:r>
              <a:rPr lang="en-US" sz="4800" baseline="30000" dirty="0">
                <a:latin typeface="Times" pitchFamily="2" charset="0"/>
              </a:rPr>
              <a:t>Summed absolute error</a:t>
            </a:r>
          </a:p>
          <a:p>
            <a:pPr algn="ctr"/>
            <a:r>
              <a:rPr lang="en-US" sz="3200" dirty="0">
                <a:latin typeface="Times" pitchFamily="2" charset="0"/>
              </a:rPr>
              <a:t>SAE = </a:t>
            </a:r>
            <a:r>
              <a:rPr lang="el-GR" sz="3200" dirty="0">
                <a:latin typeface="Times" pitchFamily="2" charset="0"/>
              </a:rPr>
              <a:t>Σ</a:t>
            </a:r>
            <a:r>
              <a:rPr lang="en-US" sz="3200" dirty="0"/>
              <a:t> |</a:t>
            </a:r>
            <a:r>
              <a:rPr lang="cy-GB" sz="3200" dirty="0">
                <a:latin typeface="Times" pitchFamily="2" charset="0"/>
              </a:rPr>
              <a:t>ŷ</a:t>
            </a:r>
            <a:r>
              <a:rPr lang="cy-GB" sz="3200" baseline="-25000" dirty="0">
                <a:latin typeface="Times" pitchFamily="2" charset="0"/>
              </a:rPr>
              <a:t>i</a:t>
            </a:r>
            <a:r>
              <a:rPr lang="cy-GB" sz="3200" dirty="0">
                <a:latin typeface="Times" pitchFamily="2" charset="0"/>
              </a:rPr>
              <a:t> - y</a:t>
            </a:r>
            <a:r>
              <a:rPr lang="cy-GB" sz="3200" baseline="-25000" dirty="0">
                <a:latin typeface="Times" pitchFamily="2" charset="0"/>
              </a:rPr>
              <a:t>i</a:t>
            </a:r>
            <a:r>
              <a:rPr lang="en-US" sz="3200" dirty="0">
                <a:latin typeface="Times" pitchFamily="2" charset="0"/>
              </a:rPr>
              <a:t> </a:t>
            </a:r>
            <a:r>
              <a:rPr lang="en-US" sz="3200" dirty="0"/>
              <a:t>|</a:t>
            </a:r>
            <a:endParaRPr lang="en-US" sz="3200" baseline="30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185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D19EC-BFE9-384D-80F1-44169B12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647" y="197857"/>
            <a:ext cx="10515600" cy="2623402"/>
          </a:xfrm>
        </p:spPr>
        <p:txBody>
          <a:bodyPr>
            <a:normAutofit/>
          </a:bodyPr>
          <a:lstStyle/>
          <a:p>
            <a:r>
              <a:rPr lang="en-US" dirty="0"/>
              <a:t>I don’t have to calculate these because of the </a:t>
            </a:r>
            <a:r>
              <a:rPr lang="en-US" dirty="0" err="1"/>
              <a:t>argmin</a:t>
            </a:r>
            <a:r>
              <a:rPr lang="en-US" dirty="0"/>
              <a:t> symmetries. </a:t>
            </a:r>
            <a:br>
              <a:rPr lang="en-US" dirty="0"/>
            </a:br>
            <a:r>
              <a:rPr lang="en-US" dirty="0"/>
              <a:t>These are monotonic functions</a:t>
            </a:r>
            <a:br>
              <a:rPr lang="en-US" dirty="0"/>
            </a:br>
            <a:r>
              <a:rPr lang="en-US" dirty="0"/>
              <a:t>of SSE and SAE   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9AA787C1-8A6A-EA45-8D94-53ECB1350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04913"/>
            <a:ext cx="4247547" cy="315308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1570889-47D0-DF4C-AF83-8122A6801E25}"/>
                  </a:ext>
                </a:extLst>
              </p:cNvPr>
              <p:cNvSpPr txBox="1"/>
              <p:nvPr/>
            </p:nvSpPr>
            <p:spPr>
              <a:xfrm>
                <a:off x="7137524" y="1264353"/>
                <a:ext cx="4778829" cy="5593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3600" dirty="0">
                  <a:latin typeface="Times" pitchFamily="2" charset="0"/>
                </a:endParaRP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Mean squared error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MSE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l-GR" sz="3200" dirty="0">
                            <a:latin typeface="Times" pitchFamily="2" charset="0"/>
                          </a:rPr>
                          <m:t>Σ</m:t>
                        </m:r>
                        <m:r>
                          <m:rPr>
                            <m:nor/>
                          </m:rPr>
                          <a:rPr lang="en-US" sz="3200" dirty="0"/>
                          <m:t> (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m:rPr>
                            <m:nor/>
                          </m:rPr>
                          <a:rPr lang="cy-GB" sz="3200" baseline="-25000" dirty="0">
                            <a:latin typeface="Times" pitchFamily="2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 − 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yi</m:t>
                        </m:r>
                        <m:r>
                          <m:rPr>
                            <m:nor/>
                          </m:rPr>
                          <a:rPr lang="en-US" sz="3200" dirty="0">
                            <a:latin typeface="Times" pitchFamily="2" charset="0"/>
                          </a:rPr>
                          <m:t> )</m:t>
                        </m:r>
                        <m:r>
                          <m:rPr>
                            <m:nor/>
                          </m:rPr>
                          <a:rPr lang="en-US" sz="3200" baseline="30000" dirty="0">
                            <a:latin typeface="Times" pitchFamily="2" charset="0"/>
                          </a:rPr>
                          <m:t>2</m:t>
                        </m:r>
                      </m:num>
                      <m:den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endParaRPr lang="en-US" sz="4800" baseline="30000" dirty="0">
                  <a:latin typeface="Times" pitchFamily="2" charset="0"/>
                </a:endParaRPr>
              </a:p>
              <a:p>
                <a:pPr algn="ctr"/>
                <a:r>
                  <a:rPr lang="en-US" sz="4000" baseline="30000" dirty="0">
                    <a:latin typeface="Times" pitchFamily="2" charset="0"/>
                  </a:rPr>
                  <a:t>Root mean square</a:t>
                </a:r>
              </a:p>
              <a:p>
                <a:pPr algn="ctr"/>
                <a:r>
                  <a:rPr lang="en-US" sz="3600" dirty="0">
                    <a:latin typeface="Times" pitchFamily="2" charset="0"/>
                  </a:rPr>
                  <a:t>RMS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l-GR" sz="3600" dirty="0">
                                <a:latin typeface="Times" pitchFamily="2" charset="0"/>
                              </a:rPr>
                              <m:t>Σ</m:t>
                            </m:r>
                            <m:r>
                              <m:rPr>
                                <m:nor/>
                              </m:rPr>
                              <a:rPr lang="en-US" sz="3600" dirty="0"/>
                              <m:t> (</m:t>
                            </m:r>
                            <m:r>
                              <m:rPr>
                                <m:nor/>
                              </m:rPr>
                              <a:rPr lang="cy-GB" sz="3600" dirty="0">
                                <a:latin typeface="Times" pitchFamily="2" charset="0"/>
                              </a:rPr>
                              <m:t>ŷ</m:t>
                            </m:r>
                            <m:r>
                              <m:rPr>
                                <m:nor/>
                              </m:rPr>
                              <a:rPr lang="cy-GB" sz="3600" baseline="-25000" dirty="0">
                                <a:latin typeface="Times" pitchFamily="2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cy-GB" sz="3600" dirty="0">
                                <a:latin typeface="Times" pitchFamily="2" charset="0"/>
                              </a:rPr>
                              <m:t> − </m:t>
                            </m:r>
                            <m:r>
                              <m:rPr>
                                <m:nor/>
                              </m:rPr>
                              <a:rPr lang="cy-GB" sz="3600" dirty="0">
                                <a:latin typeface="Times" pitchFamily="2" charset="0"/>
                              </a:rPr>
                              <m:t>yi</m:t>
                            </m:r>
                            <m:r>
                              <m:rPr>
                                <m:nor/>
                              </m:rPr>
                              <a:rPr lang="en-US" sz="3600" dirty="0">
                                <a:latin typeface="Times" pitchFamily="2" charset="0"/>
                              </a:rPr>
                              <m:t> )</m:t>
                            </m:r>
                            <m:r>
                              <m:rPr>
                                <m:nor/>
                              </m:rPr>
                              <a:rPr lang="en-US" sz="3600" baseline="30000" dirty="0">
                                <a:latin typeface="Times" pitchFamily="2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US" sz="3600" baseline="30000" dirty="0">
                  <a:latin typeface="Times" pitchFamily="2" charset="0"/>
                </a:endParaRPr>
              </a:p>
              <a:p>
                <a:pPr algn="ctr"/>
                <a:endParaRPr lang="en-US" sz="3600" baseline="30000" dirty="0">
                  <a:latin typeface="Times" pitchFamily="2" charset="0"/>
                </a:endParaRPr>
              </a:p>
              <a:p>
                <a:pPr algn="ctr"/>
                <a:r>
                  <a:rPr lang="en-US" sz="4400" baseline="30000" dirty="0">
                    <a:latin typeface="Times" pitchFamily="2" charset="0"/>
                  </a:rPr>
                  <a:t>Mean  absolute error</a:t>
                </a:r>
              </a:p>
              <a:p>
                <a:pPr algn="ctr"/>
                <a:r>
                  <a:rPr lang="en-US" sz="3200" dirty="0">
                    <a:latin typeface="Times" pitchFamily="2" charset="0"/>
                  </a:rPr>
                  <a:t>MAE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l-GR" sz="3200" dirty="0">
                            <a:latin typeface="Times" pitchFamily="2" charset="0"/>
                          </a:rPr>
                          <m:t>Σ</m:t>
                        </m:r>
                        <m:r>
                          <m:rPr>
                            <m:nor/>
                          </m:rPr>
                          <a:rPr lang="en-US" sz="3200" dirty="0"/>
                          <m:t> </m:t>
                        </m:r>
                        <m:r>
                          <m:rPr>
                            <m:nor/>
                          </m:rPr>
                          <a:rPr lang="en-US" sz="3200" b="0" i="0" dirty="0" smtClean="0"/>
                          <m:t>|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ŷ</m:t>
                        </m:r>
                        <m:r>
                          <m:rPr>
                            <m:nor/>
                          </m:rPr>
                          <a:rPr lang="cy-GB" sz="3200" baseline="-25000" dirty="0">
                            <a:latin typeface="Times" pitchFamily="2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 − </m:t>
                        </m:r>
                        <m:r>
                          <m:rPr>
                            <m:nor/>
                          </m:rPr>
                          <a:rPr lang="cy-GB" sz="3200" dirty="0">
                            <a:latin typeface="Times" pitchFamily="2" charset="0"/>
                          </a:rPr>
                          <m:t>yi</m:t>
                        </m:r>
                        <m:r>
                          <m:rPr>
                            <m:nor/>
                          </m:rPr>
                          <a:rPr lang="en-US" sz="3200" dirty="0"/>
                          <m:t>|</m:t>
                        </m:r>
                      </m:num>
                      <m:den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sz="3200" baseline="30000" dirty="0">
                  <a:latin typeface="Times" pitchFamily="2" charset="0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1570889-47D0-DF4C-AF83-8122A6801E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7524" y="1264353"/>
                <a:ext cx="4778829" cy="5593647"/>
              </a:xfrm>
              <a:prstGeom prst="rect">
                <a:avLst/>
              </a:prstGeom>
              <a:blipFill>
                <a:blip r:embed="rId3"/>
                <a:stretch>
                  <a:fillRect b="-1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5589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12148</TotalTime>
  <Words>1832</Words>
  <Application>Microsoft Macintosh PowerPoint</Application>
  <PresentationFormat>Widescreen</PresentationFormat>
  <Paragraphs>296</Paragraphs>
  <Slides>34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Times New Roman</vt:lpstr>
      <vt:lpstr>Office Theme</vt:lpstr>
      <vt:lpstr>DATA221 Intro Machine Learning 02 objective function</vt:lpstr>
      <vt:lpstr>Office hours</vt:lpstr>
      <vt:lpstr>PowerPoint Presentation</vt:lpstr>
      <vt:lpstr>Fairy dust picture of optimization</vt:lpstr>
      <vt:lpstr>Fairy dust picture of optimization</vt:lpstr>
      <vt:lpstr>Argmin symmetries</vt:lpstr>
      <vt:lpstr>“Regression” = prediction of values   </vt:lpstr>
      <vt:lpstr>“Regression” = prediction of values   </vt:lpstr>
      <vt:lpstr>I don’t have to calculate these because of the argmin symmetries.  These are monotonic functions of SSE and SAE   </vt:lpstr>
      <vt:lpstr>Consequences of  sum-squared-error</vt:lpstr>
      <vt:lpstr>Loss function sometimes implies probability</vt:lpstr>
      <vt:lpstr>Objective function options : choices</vt:lpstr>
      <vt:lpstr>PowerPoint Presentation</vt:lpstr>
      <vt:lpstr>Contrast L2 and L1 </vt:lpstr>
      <vt:lpstr>Loss functions for categorical data:</vt:lpstr>
      <vt:lpstr>Expected loss</vt:lpstr>
      <vt:lpstr>Thoughts on the loss </vt:lpstr>
      <vt:lpstr>Zero-one loss function</vt:lpstr>
      <vt:lpstr>How about the domains?</vt:lpstr>
      <vt:lpstr>Softplus</vt:lpstr>
      <vt:lpstr>Sigmoid function</vt:lpstr>
      <vt:lpstr>Softmax </vt:lpstr>
      <vt:lpstr>In favorable cases, we can use Bayes’ theorem to estimate our parameters.  In less favorable cases, we can do a randomized search for possible parameter values.</vt:lpstr>
      <vt:lpstr>Bayesian inference </vt:lpstr>
      <vt:lpstr>Bayesian inference </vt:lpstr>
      <vt:lpstr>Bayesian inference</vt:lpstr>
      <vt:lpstr>Bayesian inference</vt:lpstr>
      <vt:lpstr>Bayesian inference</vt:lpstr>
      <vt:lpstr>Why do we take logs? </vt:lpstr>
      <vt:lpstr>Bayesian inference</vt:lpstr>
      <vt:lpstr>Bayesian inference</vt:lpstr>
      <vt:lpstr>Where does the prior come from?</vt:lpstr>
      <vt:lpstr>Choices </vt:lpstr>
      <vt:lpstr>Homework guidelines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1 - Introduction</dc:title>
  <dc:creator>Microsoft Office User</dc:creator>
  <cp:lastModifiedBy>Will Trimble</cp:lastModifiedBy>
  <cp:revision>95</cp:revision>
  <cp:lastPrinted>2022-02-01T13:53:58Z</cp:lastPrinted>
  <dcterms:created xsi:type="dcterms:W3CDTF">2018-10-01T12:51:29Z</dcterms:created>
  <dcterms:modified xsi:type="dcterms:W3CDTF">2022-03-30T17:05:36Z</dcterms:modified>
</cp:coreProperties>
</file>

<file path=docProps/thumbnail.jpeg>
</file>